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8288000" cy="10287000"/>
  <p:notesSz cx="6858000" cy="9144000"/>
  <p:embeddedFontLst>
    <p:embeddedFont>
      <p:font typeface="Telegraf" panose="020B0604020202020204" charset="0"/>
      <p:regular r:id="rId38"/>
    </p:embeddedFont>
    <p:embeddedFont>
      <p:font typeface="Telegraf 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765" autoAdjust="0"/>
  </p:normalViewPr>
  <p:slideViewPr>
    <p:cSldViewPr>
      <p:cViewPr varScale="1">
        <p:scale>
          <a:sx n="51" d="100"/>
          <a:sy n="51" d="100"/>
        </p:scale>
        <p:origin x="89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too much time taken in payroll calculation</a:t>
            </a:r>
          </a:p>
          <a:p>
            <a:endParaRPr lang="en-US" dirty="0"/>
          </a:p>
          <a:p>
            <a:r>
              <a:rPr lang="en-US" dirty="0"/>
              <a:t>integration issues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chat bot integration</a:t>
            </a:r>
          </a:p>
          <a:p>
            <a:endParaRPr lang="en-US" dirty="0"/>
          </a:p>
          <a:p>
            <a:r>
              <a:rPr lang="en-US" dirty="0"/>
              <a:t>concurrency, multithreading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676758" y="0"/>
            <a:ext cx="3505883" cy="10499393"/>
          </a:xfrm>
          <a:prstGeom prst="rect">
            <a:avLst/>
          </a:prstGeom>
          <a:solidFill>
            <a:srgbClr val="63C49A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149624" y="2093528"/>
            <a:ext cx="8780971" cy="6512553"/>
            <a:chOff x="0" y="0"/>
            <a:chExt cx="13716000" cy="101727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l="l" t="t" r="r" b="b"/>
              <a:pathLst>
                <a:path w="13716000" h="101727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2"/>
              <a:stretch>
                <a:fillRect t="-393" b="-39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l="l" t="t" r="r" b="b"/>
              <a:pathLst>
                <a:path w="12941300" h="9107742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3"/>
              <a:stretch>
                <a:fillRect l="-14299" r="-1429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2563092"/>
            <a:ext cx="9020725" cy="5573425"/>
            <a:chOff x="0" y="0"/>
            <a:chExt cx="12027634" cy="7431234"/>
          </a:xfrm>
        </p:grpSpPr>
        <p:sp>
          <p:nvSpPr>
            <p:cNvPr id="7" name="TextBox 7"/>
            <p:cNvSpPr txBox="1"/>
            <p:nvPr/>
          </p:nvSpPr>
          <p:spPr>
            <a:xfrm>
              <a:off x="0" y="12277"/>
              <a:ext cx="12027634" cy="6290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017"/>
                </a:lnSpc>
              </a:pPr>
              <a:r>
                <a:rPr lang="en-US" sz="10925" b="1" spc="-218">
                  <a:solidFill>
                    <a:srgbClr val="63C49A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HR Management System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823962"/>
              <a:ext cx="9939531" cy="607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148" b="-3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2652" y="3786899"/>
            <a:ext cx="12961829" cy="2713202"/>
            <a:chOff x="0" y="0"/>
            <a:chExt cx="17282438" cy="3617603"/>
          </a:xfrm>
        </p:grpSpPr>
        <p:sp>
          <p:nvSpPr>
            <p:cNvPr id="4" name="TextBox 4"/>
            <p:cNvSpPr txBox="1"/>
            <p:nvPr/>
          </p:nvSpPr>
          <p:spPr>
            <a:xfrm>
              <a:off x="0" y="1684028"/>
              <a:ext cx="17282438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Architecture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044365" cy="1044365"/>
              <a:chOff x="-2540" y="-2540"/>
              <a:chExt cx="6355080" cy="63550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63C49A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57367" y="212122"/>
              <a:ext cx="529632" cy="585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7996" y="319403"/>
            <a:ext cx="17112804" cy="9673690"/>
          </a:xfrm>
          <a:custGeom>
            <a:avLst/>
            <a:gdLst/>
            <a:ahLst/>
            <a:cxnLst/>
            <a:rect l="l" t="t" r="r" b="b"/>
            <a:pathLst>
              <a:path w="17112804" h="9673690">
                <a:moveTo>
                  <a:pt x="0" y="0"/>
                </a:moveTo>
                <a:lnTo>
                  <a:pt x="17112804" y="0"/>
                </a:lnTo>
                <a:lnTo>
                  <a:pt x="17112804" y="9673690"/>
                </a:lnTo>
                <a:lnTo>
                  <a:pt x="0" y="9673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85" r="-258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4395" y="9191625"/>
            <a:ext cx="8609605" cy="97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3"/>
              </a:lnSpc>
            </a:pPr>
            <a:r>
              <a:rPr lang="en-US" sz="5978" b="1">
                <a:solidFill>
                  <a:srgbClr val="1C1D20"/>
                </a:solidFill>
                <a:latin typeface="Telegraf Bold"/>
                <a:ea typeface="Telegraf Bold"/>
                <a:cs typeface="Telegraf Bold"/>
                <a:sym typeface="Telegraf Bold"/>
              </a:rPr>
              <a:t>ER Diagram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7996" y="578592"/>
            <a:ext cx="17263103" cy="8679708"/>
          </a:xfrm>
          <a:custGeom>
            <a:avLst/>
            <a:gdLst/>
            <a:ahLst/>
            <a:cxnLst/>
            <a:rect l="l" t="t" r="r" b="b"/>
            <a:pathLst>
              <a:path w="17263103" h="8679708">
                <a:moveTo>
                  <a:pt x="0" y="0"/>
                </a:moveTo>
                <a:lnTo>
                  <a:pt x="17263103" y="0"/>
                </a:lnTo>
                <a:lnTo>
                  <a:pt x="17263103" y="8679708"/>
                </a:lnTo>
                <a:lnTo>
                  <a:pt x="0" y="8679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2" r="-422" b="-12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0396" y="730992"/>
            <a:ext cx="17263103" cy="8679708"/>
          </a:xfrm>
          <a:custGeom>
            <a:avLst/>
            <a:gdLst/>
            <a:ahLst/>
            <a:cxnLst/>
            <a:rect l="l" t="t" r="r" b="b"/>
            <a:pathLst>
              <a:path w="17263103" h="8679708">
                <a:moveTo>
                  <a:pt x="0" y="0"/>
                </a:moveTo>
                <a:lnTo>
                  <a:pt x="17263103" y="0"/>
                </a:lnTo>
                <a:lnTo>
                  <a:pt x="17263103" y="8679708"/>
                </a:lnTo>
                <a:lnTo>
                  <a:pt x="0" y="8679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2" r="-422" b="-128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4395" y="9191625"/>
            <a:ext cx="8609605" cy="97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3"/>
              </a:lnSpc>
            </a:pPr>
            <a:r>
              <a:rPr lang="en-US" sz="5978" b="1">
                <a:solidFill>
                  <a:srgbClr val="1C1D20"/>
                </a:solidFill>
                <a:latin typeface="Telegraf Bold"/>
                <a:ea typeface="Telegraf Bold"/>
                <a:cs typeface="Telegraf Bold"/>
                <a:sym typeface="Telegraf Bold"/>
              </a:rPr>
              <a:t>Class Diagram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79049" y="289907"/>
            <a:ext cx="13787967" cy="9707187"/>
          </a:xfrm>
          <a:custGeom>
            <a:avLst/>
            <a:gdLst/>
            <a:ahLst/>
            <a:cxnLst/>
            <a:rect l="l" t="t" r="r" b="b"/>
            <a:pathLst>
              <a:path w="13787967" h="9707187">
                <a:moveTo>
                  <a:pt x="0" y="0"/>
                </a:moveTo>
                <a:lnTo>
                  <a:pt x="13787966" y="0"/>
                </a:lnTo>
                <a:lnTo>
                  <a:pt x="13787966" y="9707186"/>
                </a:lnTo>
                <a:lnTo>
                  <a:pt x="0" y="9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65" r="-1129" b="-271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0498" y="9309270"/>
            <a:ext cx="18037502" cy="97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3"/>
              </a:lnSpc>
            </a:pPr>
            <a:r>
              <a:rPr lang="en-US" sz="5978" b="1">
                <a:solidFill>
                  <a:srgbClr val="1C1D20"/>
                </a:solidFill>
                <a:latin typeface="Telegraf Bold"/>
                <a:ea typeface="Telegraf Bold"/>
                <a:cs typeface="Telegraf Bold"/>
                <a:sym typeface="Telegraf Bold"/>
              </a:rPr>
              <a:t>Sequence Diagram - Attendence Management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4122" y="1103551"/>
            <a:ext cx="15262739" cy="7936624"/>
          </a:xfrm>
          <a:custGeom>
            <a:avLst/>
            <a:gdLst/>
            <a:ahLst/>
            <a:cxnLst/>
            <a:rect l="l" t="t" r="r" b="b"/>
            <a:pathLst>
              <a:path w="15262739" h="7936624">
                <a:moveTo>
                  <a:pt x="0" y="0"/>
                </a:moveTo>
                <a:lnTo>
                  <a:pt x="15262739" y="0"/>
                </a:lnTo>
                <a:lnTo>
                  <a:pt x="15262739" y="7936624"/>
                </a:lnTo>
                <a:lnTo>
                  <a:pt x="0" y="7936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4395" y="9191625"/>
            <a:ext cx="16203298" cy="97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3"/>
              </a:lnSpc>
            </a:pPr>
            <a:r>
              <a:rPr lang="en-US" sz="5978" b="1">
                <a:solidFill>
                  <a:srgbClr val="1C1D20"/>
                </a:solidFill>
                <a:latin typeface="Telegraf Bold"/>
                <a:ea typeface="Telegraf Bold"/>
                <a:cs typeface="Telegraf Bold"/>
                <a:sym typeface="Telegraf Bold"/>
              </a:rPr>
              <a:t>Sequence Diagram - Payroll Management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65590" y="318694"/>
            <a:ext cx="13643824" cy="8939606"/>
          </a:xfrm>
          <a:custGeom>
            <a:avLst/>
            <a:gdLst/>
            <a:ahLst/>
            <a:cxnLst/>
            <a:rect l="l" t="t" r="r" b="b"/>
            <a:pathLst>
              <a:path w="13643824" h="8939606">
                <a:moveTo>
                  <a:pt x="0" y="0"/>
                </a:moveTo>
                <a:lnTo>
                  <a:pt x="13643824" y="0"/>
                </a:lnTo>
                <a:lnTo>
                  <a:pt x="13643824" y="8939606"/>
                </a:lnTo>
                <a:lnTo>
                  <a:pt x="0" y="8939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8" b="-31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4395" y="9191625"/>
            <a:ext cx="16203298" cy="97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3"/>
              </a:lnSpc>
            </a:pPr>
            <a:r>
              <a:rPr lang="en-US" sz="5978" b="1">
                <a:solidFill>
                  <a:srgbClr val="1C1D20"/>
                </a:solidFill>
                <a:latin typeface="Telegraf Bold"/>
                <a:ea typeface="Telegraf Bold"/>
                <a:cs typeface="Telegraf Bold"/>
                <a:sym typeface="Telegraf Bold"/>
              </a:rPr>
              <a:t>Sequence Diagram - Roles Management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148" b="-3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2652" y="3786899"/>
            <a:ext cx="12961829" cy="2713202"/>
            <a:chOff x="0" y="0"/>
            <a:chExt cx="17282438" cy="3617603"/>
          </a:xfrm>
        </p:grpSpPr>
        <p:sp>
          <p:nvSpPr>
            <p:cNvPr id="4" name="TextBox 4"/>
            <p:cNvSpPr txBox="1"/>
            <p:nvPr/>
          </p:nvSpPr>
          <p:spPr>
            <a:xfrm>
              <a:off x="0" y="1684028"/>
              <a:ext cx="17282438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Special Bits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044365" cy="1044365"/>
              <a:chOff x="-2540" y="-2540"/>
              <a:chExt cx="6355080" cy="63550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63C49A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57367" y="212122"/>
              <a:ext cx="529632" cy="585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3861" y="672838"/>
            <a:ext cx="2010500" cy="201050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32971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903064" y="573233"/>
            <a:ext cx="9496240" cy="211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Bulk Update of Attendance uses the same excel format as generated by Biometric Attendance System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572020" y="6385837"/>
            <a:ext cx="2010500" cy="201050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942119" y="6262012"/>
            <a:ext cx="9496240" cy="211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Payroll Calculation using Stored Procedures on Database Server, for optimized operation over large dataset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622086" cy="10287000"/>
          </a:xfrm>
          <a:custGeom>
            <a:avLst/>
            <a:gdLst/>
            <a:ahLst/>
            <a:cxnLst/>
            <a:rect l="l" t="t" r="r" b="b"/>
            <a:pathLst>
              <a:path w="12622086" h="10287000">
                <a:moveTo>
                  <a:pt x="0" y="0"/>
                </a:moveTo>
                <a:lnTo>
                  <a:pt x="12622086" y="0"/>
                </a:lnTo>
                <a:lnTo>
                  <a:pt x="126220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00443" y="574291"/>
            <a:ext cx="2010500" cy="20105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113659"/>
            <a:ext cx="18288000" cy="6766560"/>
          </a:xfrm>
          <a:custGeom>
            <a:avLst/>
            <a:gdLst/>
            <a:ahLst/>
            <a:cxnLst/>
            <a:rect l="l" t="t" r="r" b="b"/>
            <a:pathLst>
              <a:path w="18288000" h="6766560">
                <a:moveTo>
                  <a:pt x="0" y="0"/>
                </a:moveTo>
                <a:lnTo>
                  <a:pt x="18288000" y="0"/>
                </a:lnTo>
                <a:lnTo>
                  <a:pt x="18288000" y="6766560"/>
                </a:lnTo>
                <a:lnTo>
                  <a:pt x="0" y="6766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33798" y="3049355"/>
            <a:ext cx="18621997" cy="313926"/>
            <a:chOff x="0" y="0"/>
            <a:chExt cx="4904559" cy="826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4559" cy="82680"/>
            </a:xfrm>
            <a:custGeom>
              <a:avLst/>
              <a:gdLst/>
              <a:ahLst/>
              <a:cxnLst/>
              <a:rect l="l" t="t" r="r" b="b"/>
              <a:pathLst>
                <a:path w="4904559" h="82680">
                  <a:moveTo>
                    <a:pt x="0" y="0"/>
                  </a:moveTo>
                  <a:lnTo>
                    <a:pt x="4904559" y="0"/>
                  </a:lnTo>
                  <a:lnTo>
                    <a:pt x="4904559" y="82680"/>
                  </a:lnTo>
                  <a:lnTo>
                    <a:pt x="0" y="82680"/>
                  </a:lnTo>
                  <a:close/>
                </a:path>
              </a:pathLst>
            </a:custGeom>
            <a:solidFill>
              <a:srgbClr val="004AAD">
                <a:alpha val="3764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4904559" cy="168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48794" y="3619251"/>
            <a:ext cx="18836993" cy="347287"/>
            <a:chOff x="0" y="0"/>
            <a:chExt cx="4961183" cy="91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1184" cy="91467"/>
            </a:xfrm>
            <a:custGeom>
              <a:avLst/>
              <a:gdLst/>
              <a:ahLst/>
              <a:cxnLst/>
              <a:rect l="l" t="t" r="r" b="b"/>
              <a:pathLst>
                <a:path w="4961184" h="91467">
                  <a:moveTo>
                    <a:pt x="0" y="0"/>
                  </a:moveTo>
                  <a:lnTo>
                    <a:pt x="4961184" y="0"/>
                  </a:lnTo>
                  <a:lnTo>
                    <a:pt x="4961184" y="91467"/>
                  </a:lnTo>
                  <a:lnTo>
                    <a:pt x="0" y="91467"/>
                  </a:lnTo>
                  <a:close/>
                </a:path>
              </a:pathLst>
            </a:custGeom>
            <a:solidFill>
              <a:srgbClr val="004AAD">
                <a:alpha val="3764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4961183" cy="177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449732" y="371767"/>
            <a:ext cx="2010500" cy="201050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32971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148" b="-3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2652" y="3786899"/>
            <a:ext cx="12961829" cy="2713202"/>
            <a:chOff x="0" y="0"/>
            <a:chExt cx="17282438" cy="3617603"/>
          </a:xfrm>
        </p:grpSpPr>
        <p:sp>
          <p:nvSpPr>
            <p:cNvPr id="4" name="TextBox 4"/>
            <p:cNvSpPr txBox="1"/>
            <p:nvPr/>
          </p:nvSpPr>
          <p:spPr>
            <a:xfrm>
              <a:off x="0" y="1684028"/>
              <a:ext cx="17282438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Introduction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044365" cy="1044365"/>
              <a:chOff x="-2540" y="-2540"/>
              <a:chExt cx="6355080" cy="63550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63C49A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57367" y="212122"/>
              <a:ext cx="529632" cy="585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3"/>
                </a:lnSpc>
              </a:pPr>
              <a:r>
                <a:rPr lang="en-US" sz="2466" b="1">
                  <a:solidFill>
                    <a:srgbClr val="63C49A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148" b="-3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2652" y="3786899"/>
            <a:ext cx="12961829" cy="2713202"/>
            <a:chOff x="0" y="0"/>
            <a:chExt cx="17282438" cy="3617603"/>
          </a:xfrm>
        </p:grpSpPr>
        <p:sp>
          <p:nvSpPr>
            <p:cNvPr id="4" name="TextBox 4"/>
            <p:cNvSpPr txBox="1"/>
            <p:nvPr/>
          </p:nvSpPr>
          <p:spPr>
            <a:xfrm>
              <a:off x="0" y="1684028"/>
              <a:ext cx="17282438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Deployment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044365" cy="1044365"/>
              <a:chOff x="-2540" y="-2540"/>
              <a:chExt cx="6355080" cy="63550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63C49A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57367" y="212122"/>
              <a:ext cx="529632" cy="585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4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2597" y="2665995"/>
            <a:ext cx="15352097" cy="4450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3"/>
              </a:lnSpc>
            </a:pPr>
            <a:r>
              <a:rPr lang="en-US" sz="4173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The HR Management System (HRMS) is hosted on </a:t>
            </a:r>
            <a:r>
              <a:rPr lang="en-US" sz="4173" b="1" u="sng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Microsoft Azure</a:t>
            </a:r>
            <a:r>
              <a:rPr lang="en-US" sz="4173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, using </a:t>
            </a:r>
            <a:r>
              <a:rPr lang="en-US" sz="4173" b="1" u="sng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SQL Server and SQL Database </a:t>
            </a:r>
            <a:r>
              <a:rPr lang="en-US" sz="4173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for data management. Built with .NET 8, the backend is an </a:t>
            </a:r>
            <a:r>
              <a:rPr lang="en-US" sz="4173" b="1" u="sng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Azure Web App</a:t>
            </a:r>
            <a:r>
              <a:rPr lang="en-US" sz="4173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, and the A</a:t>
            </a:r>
            <a:r>
              <a:rPr lang="en-US" sz="4173" b="1" u="sng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ngular frontend is also hosted in Azure</a:t>
            </a:r>
            <a:r>
              <a:rPr lang="en-US" sz="4173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. This setup enhances monitoring, cost-efficiency, integration, scalability, and security.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662053"/>
            <a:ext cx="16230600" cy="3964800"/>
          </a:xfrm>
          <a:custGeom>
            <a:avLst/>
            <a:gdLst/>
            <a:ahLst/>
            <a:cxnLst/>
            <a:rect l="l" t="t" r="r" b="b"/>
            <a:pathLst>
              <a:path w="16230600" h="3964800">
                <a:moveTo>
                  <a:pt x="0" y="0"/>
                </a:moveTo>
                <a:lnTo>
                  <a:pt x="16230600" y="0"/>
                </a:lnTo>
                <a:lnTo>
                  <a:pt x="16230600" y="3964800"/>
                </a:lnTo>
                <a:lnTo>
                  <a:pt x="0" y="396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16" b="-724"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148" b="-3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2652" y="3786899"/>
            <a:ext cx="12961829" cy="2713202"/>
            <a:chOff x="0" y="0"/>
            <a:chExt cx="17282438" cy="3617603"/>
          </a:xfrm>
        </p:grpSpPr>
        <p:sp>
          <p:nvSpPr>
            <p:cNvPr id="4" name="TextBox 4"/>
            <p:cNvSpPr txBox="1"/>
            <p:nvPr/>
          </p:nvSpPr>
          <p:spPr>
            <a:xfrm>
              <a:off x="0" y="1684028"/>
              <a:ext cx="17282438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Screenshots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044365" cy="1044365"/>
              <a:chOff x="-2540" y="-2540"/>
              <a:chExt cx="6355080" cy="63550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63C49A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57367" y="212122"/>
              <a:ext cx="529632" cy="585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9552" y="888616"/>
            <a:ext cx="16045852" cy="8321159"/>
          </a:xfrm>
          <a:custGeom>
            <a:avLst/>
            <a:gdLst/>
            <a:ahLst/>
            <a:cxnLst/>
            <a:rect l="l" t="t" r="r" b="b"/>
            <a:pathLst>
              <a:path w="16045852" h="8321159">
                <a:moveTo>
                  <a:pt x="0" y="0"/>
                </a:moveTo>
                <a:lnTo>
                  <a:pt x="16045852" y="0"/>
                </a:lnTo>
                <a:lnTo>
                  <a:pt x="16045852" y="8321159"/>
                </a:lnTo>
                <a:lnTo>
                  <a:pt x="0" y="8321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3" r="-4189" b="-1819"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92571" y="2439092"/>
            <a:ext cx="13194266" cy="5408815"/>
          </a:xfrm>
          <a:custGeom>
            <a:avLst/>
            <a:gdLst/>
            <a:ahLst/>
            <a:cxnLst/>
            <a:rect l="l" t="t" r="r" b="b"/>
            <a:pathLst>
              <a:path w="13194266" h="5408815">
                <a:moveTo>
                  <a:pt x="0" y="0"/>
                </a:moveTo>
                <a:lnTo>
                  <a:pt x="13194266" y="0"/>
                </a:lnTo>
                <a:lnTo>
                  <a:pt x="13194266" y="5408816"/>
                </a:lnTo>
                <a:lnTo>
                  <a:pt x="0" y="5408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2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6750" y="1028700"/>
            <a:ext cx="2485122" cy="7670900"/>
          </a:xfrm>
          <a:custGeom>
            <a:avLst/>
            <a:gdLst/>
            <a:ahLst/>
            <a:cxnLst/>
            <a:rect l="l" t="t" r="r" b="b"/>
            <a:pathLst>
              <a:path w="2485122" h="7670900">
                <a:moveTo>
                  <a:pt x="0" y="0"/>
                </a:moveTo>
                <a:lnTo>
                  <a:pt x="2485123" y="0"/>
                </a:lnTo>
                <a:lnTo>
                  <a:pt x="2485123" y="7670900"/>
                </a:lnTo>
                <a:lnTo>
                  <a:pt x="0" y="7670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85" t="-8538" r="-2123"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5563" y="3943462"/>
            <a:ext cx="15524709" cy="4909689"/>
          </a:xfrm>
          <a:custGeom>
            <a:avLst/>
            <a:gdLst/>
            <a:ahLst/>
            <a:cxnLst/>
            <a:rect l="l" t="t" r="r" b="b"/>
            <a:pathLst>
              <a:path w="15524709" h="4909689">
                <a:moveTo>
                  <a:pt x="0" y="0"/>
                </a:moveTo>
                <a:lnTo>
                  <a:pt x="15524710" y="0"/>
                </a:lnTo>
                <a:lnTo>
                  <a:pt x="15524710" y="4909690"/>
                </a:lnTo>
                <a:lnTo>
                  <a:pt x="0" y="490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38347" y="2728357"/>
            <a:ext cx="6812102" cy="6233073"/>
          </a:xfrm>
          <a:custGeom>
            <a:avLst/>
            <a:gdLst/>
            <a:ahLst/>
            <a:cxnLst/>
            <a:rect l="l" t="t" r="r" b="b"/>
            <a:pathLst>
              <a:path w="6812102" h="6233073">
                <a:moveTo>
                  <a:pt x="0" y="0"/>
                </a:moveTo>
                <a:lnTo>
                  <a:pt x="6812102" y="0"/>
                </a:lnTo>
                <a:lnTo>
                  <a:pt x="6812102" y="6233073"/>
                </a:lnTo>
                <a:lnTo>
                  <a:pt x="0" y="6233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69609" y="1458928"/>
            <a:ext cx="6099504" cy="7369143"/>
          </a:xfrm>
          <a:custGeom>
            <a:avLst/>
            <a:gdLst/>
            <a:ahLst/>
            <a:cxnLst/>
            <a:rect l="l" t="t" r="r" b="b"/>
            <a:pathLst>
              <a:path w="6099504" h="7369143">
                <a:moveTo>
                  <a:pt x="0" y="0"/>
                </a:moveTo>
                <a:lnTo>
                  <a:pt x="6099504" y="0"/>
                </a:lnTo>
                <a:lnTo>
                  <a:pt x="6099504" y="7369144"/>
                </a:lnTo>
                <a:lnTo>
                  <a:pt x="0" y="7369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566103"/>
            <a:ext cx="16270004" cy="8405775"/>
          </a:xfrm>
          <a:custGeom>
            <a:avLst/>
            <a:gdLst/>
            <a:ahLst/>
            <a:cxnLst/>
            <a:rect l="l" t="t" r="r" b="b"/>
            <a:pathLst>
              <a:path w="16270004" h="8405775">
                <a:moveTo>
                  <a:pt x="0" y="0"/>
                </a:moveTo>
                <a:lnTo>
                  <a:pt x="16270004" y="0"/>
                </a:lnTo>
                <a:lnTo>
                  <a:pt x="16270004" y="8405775"/>
                </a:lnTo>
                <a:lnTo>
                  <a:pt x="0" y="8405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8" r="-3540" b="-728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4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62562" y="1661160"/>
            <a:ext cx="13162876" cy="6812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The HR Management System (</a:t>
            </a:r>
            <a:r>
              <a:rPr lang="en-US" sz="4800" b="1" u="sng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HRMS</a:t>
            </a:r>
            <a:r>
              <a:rPr lang="en-US" sz="48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) is built on </a:t>
            </a:r>
            <a:r>
              <a:rPr lang="en-US" sz="4800" b="1" u="sng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.NET Core</a:t>
            </a:r>
            <a:r>
              <a:rPr lang="en-US" sz="48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, providing a seamless solution for managing employee and applicant data. It replaces traditional manual processes and integrates smoothly with existing IT systems. Accessible via standard </a:t>
            </a:r>
            <a:r>
              <a:rPr lang="en-US" sz="4800" b="1" u="sng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web browsers</a:t>
            </a:r>
            <a:r>
              <a:rPr lang="en-US" sz="48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, the system streamlines HR operations efficiently.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67106" y="2304090"/>
            <a:ext cx="15183336" cy="6620213"/>
          </a:xfrm>
          <a:custGeom>
            <a:avLst/>
            <a:gdLst/>
            <a:ahLst/>
            <a:cxnLst/>
            <a:rect l="l" t="t" r="r" b="b"/>
            <a:pathLst>
              <a:path w="15183336" h="6620213">
                <a:moveTo>
                  <a:pt x="0" y="0"/>
                </a:moveTo>
                <a:lnTo>
                  <a:pt x="15183336" y="0"/>
                </a:lnTo>
                <a:lnTo>
                  <a:pt x="15183336" y="6620213"/>
                </a:lnTo>
                <a:lnTo>
                  <a:pt x="0" y="6620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6" b="-886"/>
            </a:stretch>
          </a:blip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2560" y="2200522"/>
            <a:ext cx="15403477" cy="3427274"/>
          </a:xfrm>
          <a:custGeom>
            <a:avLst/>
            <a:gdLst/>
            <a:ahLst/>
            <a:cxnLst/>
            <a:rect l="l" t="t" r="r" b="b"/>
            <a:pathLst>
              <a:path w="15403477" h="3427274">
                <a:moveTo>
                  <a:pt x="0" y="0"/>
                </a:moveTo>
                <a:lnTo>
                  <a:pt x="15403477" y="0"/>
                </a:lnTo>
                <a:lnTo>
                  <a:pt x="15403477" y="3427273"/>
                </a:lnTo>
                <a:lnTo>
                  <a:pt x="0" y="342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16721" y="5831792"/>
            <a:ext cx="13654558" cy="4096367"/>
          </a:xfrm>
          <a:custGeom>
            <a:avLst/>
            <a:gdLst/>
            <a:ahLst/>
            <a:cxnLst/>
            <a:rect l="l" t="t" r="r" b="b"/>
            <a:pathLst>
              <a:path w="13654558" h="4096367">
                <a:moveTo>
                  <a:pt x="0" y="0"/>
                </a:moveTo>
                <a:lnTo>
                  <a:pt x="13654558" y="0"/>
                </a:lnTo>
                <a:lnTo>
                  <a:pt x="13654558" y="4096368"/>
                </a:lnTo>
                <a:lnTo>
                  <a:pt x="0" y="4096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00847" y="2909853"/>
            <a:ext cx="13686306" cy="4805423"/>
          </a:xfrm>
          <a:custGeom>
            <a:avLst/>
            <a:gdLst/>
            <a:ahLst/>
            <a:cxnLst/>
            <a:rect l="l" t="t" r="r" b="b"/>
            <a:pathLst>
              <a:path w="13686306" h="4805423">
                <a:moveTo>
                  <a:pt x="0" y="0"/>
                </a:moveTo>
                <a:lnTo>
                  <a:pt x="13686306" y="0"/>
                </a:lnTo>
                <a:lnTo>
                  <a:pt x="13686306" y="4805423"/>
                </a:lnTo>
                <a:lnTo>
                  <a:pt x="0" y="4805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3" b="-1443"/>
            </a:stretch>
          </a:blip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148" b="-3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2652" y="3786899"/>
            <a:ext cx="12961829" cy="2713202"/>
            <a:chOff x="0" y="0"/>
            <a:chExt cx="17282438" cy="3617603"/>
          </a:xfrm>
        </p:grpSpPr>
        <p:sp>
          <p:nvSpPr>
            <p:cNvPr id="4" name="TextBox 4"/>
            <p:cNvSpPr txBox="1"/>
            <p:nvPr/>
          </p:nvSpPr>
          <p:spPr>
            <a:xfrm>
              <a:off x="0" y="1684028"/>
              <a:ext cx="17282438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Challenges Faced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044365" cy="1044365"/>
              <a:chOff x="-2540" y="-2540"/>
              <a:chExt cx="6355080" cy="63550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63C49A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57367" y="212122"/>
              <a:ext cx="529632" cy="585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148" b="-3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2652" y="3786899"/>
            <a:ext cx="12961829" cy="2713202"/>
            <a:chOff x="0" y="0"/>
            <a:chExt cx="17282438" cy="3617603"/>
          </a:xfrm>
        </p:grpSpPr>
        <p:sp>
          <p:nvSpPr>
            <p:cNvPr id="4" name="TextBox 4"/>
            <p:cNvSpPr txBox="1"/>
            <p:nvPr/>
          </p:nvSpPr>
          <p:spPr>
            <a:xfrm>
              <a:off x="0" y="1684028"/>
              <a:ext cx="17282438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Future Extensions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044365" cy="1044365"/>
              <a:chOff x="-2540" y="-2540"/>
              <a:chExt cx="6355080" cy="63550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63C49A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57367" y="212122"/>
              <a:ext cx="529632" cy="585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3808457" cy="10287000"/>
          </a:xfrm>
          <a:prstGeom prst="rect">
            <a:avLst/>
          </a:prstGeom>
          <a:solidFill>
            <a:srgbClr val="E8E8E8"/>
          </a:solidFill>
        </p:spPr>
      </p:sp>
      <p:sp>
        <p:nvSpPr>
          <p:cNvPr id="3" name="TextBox 3"/>
          <p:cNvSpPr txBox="1"/>
          <p:nvPr/>
        </p:nvSpPr>
        <p:spPr>
          <a:xfrm>
            <a:off x="5832162" y="4274363"/>
            <a:ext cx="9496240" cy="71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32162" y="8170562"/>
            <a:ext cx="9496240" cy="1414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>
                <a:solidFill>
                  <a:srgbClr val="737373"/>
                </a:solidFill>
                <a:latin typeface="Telegraf"/>
                <a:ea typeface="Telegraf"/>
                <a:cs typeface="Telegraf"/>
                <a:sym typeface="Telegraf"/>
              </a:rPr>
              <a:t>Anish Thakkar (CE082)</a:t>
            </a:r>
          </a:p>
          <a:p>
            <a:pPr algn="l">
              <a:lnSpc>
                <a:spcPts val="5494"/>
              </a:lnSpc>
            </a:pPr>
            <a:r>
              <a:rPr lang="en-US" sz="3924">
                <a:solidFill>
                  <a:srgbClr val="737373"/>
                </a:solidFill>
                <a:latin typeface="Telegraf"/>
                <a:ea typeface="Telegraf"/>
                <a:cs typeface="Telegraf"/>
                <a:sym typeface="Telegraf"/>
              </a:rPr>
              <a:t>Vaibhav Makwana (CE024)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148" b="-3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2652" y="3786899"/>
            <a:ext cx="12961829" cy="2713202"/>
            <a:chOff x="0" y="0"/>
            <a:chExt cx="17282438" cy="3617603"/>
          </a:xfrm>
        </p:grpSpPr>
        <p:sp>
          <p:nvSpPr>
            <p:cNvPr id="4" name="TextBox 4"/>
            <p:cNvSpPr txBox="1"/>
            <p:nvPr/>
          </p:nvSpPr>
          <p:spPr>
            <a:xfrm>
              <a:off x="0" y="1684028"/>
              <a:ext cx="17282438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Tech Stack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044365" cy="1044365"/>
              <a:chOff x="-2540" y="-2540"/>
              <a:chExt cx="6355080" cy="63550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63C49A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57367" y="212122"/>
              <a:ext cx="529632" cy="585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3808457" cy="10287000"/>
          </a:xfrm>
          <a:prstGeom prst="rect">
            <a:avLst/>
          </a:prstGeom>
          <a:solidFill>
            <a:srgbClr val="E8E8E8"/>
          </a:solidFill>
        </p:spPr>
      </p:sp>
      <p:sp>
        <p:nvSpPr>
          <p:cNvPr id="3" name="TextBox 3"/>
          <p:cNvSpPr txBox="1"/>
          <p:nvPr/>
        </p:nvSpPr>
        <p:spPr>
          <a:xfrm>
            <a:off x="4886364" y="609140"/>
            <a:ext cx="12579508" cy="8030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1926" lvl="1" indent="-535963" algn="l">
              <a:lnSpc>
                <a:spcPts val="10674"/>
              </a:lnSpc>
              <a:buFont typeface="Arial"/>
              <a:buChar char="•"/>
            </a:pPr>
            <a:r>
              <a:rPr lang="en-US" sz="4964" dirty="0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.NET Core with Entity Framework Core</a:t>
            </a:r>
          </a:p>
          <a:p>
            <a:pPr marL="1071926" lvl="1" indent="-535963" algn="l">
              <a:lnSpc>
                <a:spcPts val="10674"/>
              </a:lnSpc>
              <a:buFont typeface="Arial"/>
              <a:buChar char="•"/>
            </a:pPr>
            <a:r>
              <a:rPr lang="en-US" sz="4964" dirty="0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 Angular</a:t>
            </a:r>
          </a:p>
          <a:p>
            <a:pPr marL="1071926" lvl="1" indent="-535963" algn="l">
              <a:lnSpc>
                <a:spcPts val="10674"/>
              </a:lnSpc>
              <a:buFont typeface="Arial"/>
              <a:buChar char="•"/>
            </a:pPr>
            <a:r>
              <a:rPr lang="en-US" sz="4964" dirty="0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 SQL Server Management Studio</a:t>
            </a:r>
          </a:p>
          <a:p>
            <a:pPr marL="1071926" lvl="1" indent="-535963" algn="l">
              <a:lnSpc>
                <a:spcPts val="10674"/>
              </a:lnSpc>
              <a:buFont typeface="Arial"/>
              <a:buChar char="•"/>
            </a:pPr>
            <a:r>
              <a:rPr lang="en-US" sz="4964" dirty="0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 .NET Identity Library</a:t>
            </a:r>
          </a:p>
          <a:p>
            <a:pPr marL="1071926" lvl="1" indent="-535963" algn="l">
              <a:lnSpc>
                <a:spcPts val="10674"/>
              </a:lnSpc>
              <a:buFont typeface="Arial"/>
              <a:buChar char="•"/>
            </a:pPr>
            <a:r>
              <a:rPr lang="en-US" sz="4964" dirty="0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 Swagger</a:t>
            </a:r>
          </a:p>
          <a:p>
            <a:pPr marL="1071926" lvl="1" indent="-535963" algn="l">
              <a:lnSpc>
                <a:spcPts val="10674"/>
              </a:lnSpc>
              <a:buFont typeface="Arial"/>
              <a:buChar char="•"/>
            </a:pPr>
            <a:r>
              <a:rPr lang="en-US" sz="4964" dirty="0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 Azure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131337" y="5741569"/>
            <a:ext cx="2010500" cy="201050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4783362" y="7247800"/>
            <a:ext cx="2353225" cy="2353225"/>
          </a:xfrm>
          <a:custGeom>
            <a:avLst/>
            <a:gdLst/>
            <a:ahLst/>
            <a:cxnLst/>
            <a:rect l="l" t="t" r="r" b="b"/>
            <a:pathLst>
              <a:path w="2353225" h="2353225">
                <a:moveTo>
                  <a:pt x="0" y="0"/>
                </a:moveTo>
                <a:lnTo>
                  <a:pt x="2353225" y="0"/>
                </a:lnTo>
                <a:lnTo>
                  <a:pt x="2353225" y="2353225"/>
                </a:lnTo>
                <a:lnTo>
                  <a:pt x="0" y="2353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718255" y="6743530"/>
            <a:ext cx="3623903" cy="1008539"/>
          </a:xfrm>
          <a:custGeom>
            <a:avLst/>
            <a:gdLst/>
            <a:ahLst/>
            <a:cxnLst/>
            <a:rect l="l" t="t" r="r" b="b"/>
            <a:pathLst>
              <a:path w="3623903" h="1008539">
                <a:moveTo>
                  <a:pt x="0" y="0"/>
                </a:moveTo>
                <a:lnTo>
                  <a:pt x="3623903" y="0"/>
                </a:lnTo>
                <a:lnTo>
                  <a:pt x="3623903" y="1008539"/>
                </a:lnTo>
                <a:lnTo>
                  <a:pt x="0" y="1008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65839" y="736962"/>
            <a:ext cx="2010500" cy="20105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904229" y="881226"/>
            <a:ext cx="2188384" cy="2385160"/>
          </a:xfrm>
          <a:custGeom>
            <a:avLst/>
            <a:gdLst/>
            <a:ahLst/>
            <a:cxnLst/>
            <a:rect l="l" t="t" r="r" b="b"/>
            <a:pathLst>
              <a:path w="2188384" h="2385160">
                <a:moveTo>
                  <a:pt x="0" y="0"/>
                </a:moveTo>
                <a:lnTo>
                  <a:pt x="2188384" y="0"/>
                </a:lnTo>
                <a:lnTo>
                  <a:pt x="2188384" y="2385160"/>
                </a:lnTo>
                <a:lnTo>
                  <a:pt x="0" y="23851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476339" y="7752069"/>
            <a:ext cx="2180071" cy="1771308"/>
          </a:xfrm>
          <a:custGeom>
            <a:avLst/>
            <a:gdLst/>
            <a:ahLst/>
            <a:cxnLst/>
            <a:rect l="l" t="t" r="r" b="b"/>
            <a:pathLst>
              <a:path w="2180071" h="1771308">
                <a:moveTo>
                  <a:pt x="0" y="0"/>
                </a:moveTo>
                <a:lnTo>
                  <a:pt x="2180072" y="0"/>
                </a:lnTo>
                <a:lnTo>
                  <a:pt x="2180072" y="1771308"/>
                </a:lnTo>
                <a:lnTo>
                  <a:pt x="0" y="1771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27108" y="4276036"/>
            <a:ext cx="4012186" cy="2467494"/>
          </a:xfrm>
          <a:custGeom>
            <a:avLst/>
            <a:gdLst/>
            <a:ahLst/>
            <a:cxnLst/>
            <a:rect l="l" t="t" r="r" b="b"/>
            <a:pathLst>
              <a:path w="4012186" h="2467494">
                <a:moveTo>
                  <a:pt x="0" y="0"/>
                </a:moveTo>
                <a:lnTo>
                  <a:pt x="4012186" y="0"/>
                </a:lnTo>
                <a:lnTo>
                  <a:pt x="4012186" y="2467494"/>
                </a:lnTo>
                <a:lnTo>
                  <a:pt x="0" y="24674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1036000" y="8639773"/>
            <a:ext cx="2010500" cy="201050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-669750" y="7512877"/>
            <a:ext cx="2010500" cy="201050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4092613" y="-887010"/>
            <a:ext cx="2010500" cy="201050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4783362" y="1742212"/>
            <a:ext cx="2010500" cy="2010500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5003371" y="9281750"/>
            <a:ext cx="2010500" cy="201050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148" b="-3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2652" y="3786899"/>
            <a:ext cx="12961829" cy="2713202"/>
            <a:chOff x="0" y="0"/>
            <a:chExt cx="17282438" cy="3617603"/>
          </a:xfrm>
        </p:grpSpPr>
        <p:sp>
          <p:nvSpPr>
            <p:cNvPr id="4" name="TextBox 4"/>
            <p:cNvSpPr txBox="1"/>
            <p:nvPr/>
          </p:nvSpPr>
          <p:spPr>
            <a:xfrm>
              <a:off x="0" y="1684028"/>
              <a:ext cx="17282438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Modules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044365" cy="1044365"/>
              <a:chOff x="-2540" y="-2540"/>
              <a:chExt cx="6355080" cy="63550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63C49A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57367" y="212122"/>
              <a:ext cx="529632" cy="585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3808457" cy="10287000"/>
          </a:xfrm>
          <a:prstGeom prst="rect">
            <a:avLst/>
          </a:prstGeom>
          <a:solidFill>
            <a:srgbClr val="E8E8E8"/>
          </a:solidFill>
        </p:spPr>
      </p:sp>
      <p:grpSp>
        <p:nvGrpSpPr>
          <p:cNvPr id="3" name="Group 3"/>
          <p:cNvGrpSpPr/>
          <p:nvPr/>
        </p:nvGrpSpPr>
        <p:grpSpPr>
          <a:xfrm>
            <a:off x="2803207" y="100453"/>
            <a:ext cx="2010500" cy="20105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803207" y="2321627"/>
            <a:ext cx="2010500" cy="201050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537658" y="684063"/>
            <a:ext cx="9496240" cy="71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Attendance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803207" y="4541677"/>
            <a:ext cx="2010500" cy="20105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803207" y="6761727"/>
            <a:ext cx="2010500" cy="201050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803207" y="8982901"/>
            <a:ext cx="2010500" cy="201050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5704656" y="2905237"/>
            <a:ext cx="9496240" cy="71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Payroll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37658" y="5125287"/>
            <a:ext cx="9496240" cy="71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Organization Settings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37658" y="7345337"/>
            <a:ext cx="9496240" cy="71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Authentication and Authorization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37658" y="9268696"/>
            <a:ext cx="9496240" cy="71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Deployement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148" b="-3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2652" y="3786899"/>
            <a:ext cx="12961829" cy="2713202"/>
            <a:chOff x="0" y="0"/>
            <a:chExt cx="17282438" cy="3617603"/>
          </a:xfrm>
        </p:grpSpPr>
        <p:sp>
          <p:nvSpPr>
            <p:cNvPr id="4" name="TextBox 4"/>
            <p:cNvSpPr txBox="1"/>
            <p:nvPr/>
          </p:nvSpPr>
          <p:spPr>
            <a:xfrm>
              <a:off x="0" y="1684028"/>
              <a:ext cx="17282438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Work Distribution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044365" cy="1044365"/>
              <a:chOff x="-2540" y="-2540"/>
              <a:chExt cx="6355080" cy="63550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63C49A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57367" y="212122"/>
              <a:ext cx="529632" cy="585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3808457" cy="10287000"/>
          </a:xfrm>
          <a:prstGeom prst="rect">
            <a:avLst/>
          </a:prstGeom>
          <a:solidFill>
            <a:srgbClr val="E8E8E8"/>
          </a:solidFill>
        </p:spPr>
      </p:sp>
      <p:grpSp>
        <p:nvGrpSpPr>
          <p:cNvPr id="3" name="Group 3"/>
          <p:cNvGrpSpPr/>
          <p:nvPr/>
        </p:nvGrpSpPr>
        <p:grpSpPr>
          <a:xfrm>
            <a:off x="2703008" y="0"/>
            <a:ext cx="2010500" cy="20105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703008" y="2221174"/>
            <a:ext cx="2010500" cy="201050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983303" y="-8317"/>
            <a:ext cx="9496240" cy="4449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74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Employee CRUD</a:t>
            </a:r>
          </a:p>
          <a:p>
            <a:pPr algn="l">
              <a:lnSpc>
                <a:spcPts val="8674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Department CRUD</a:t>
            </a:r>
          </a:p>
          <a:p>
            <a:pPr algn="l">
              <a:lnSpc>
                <a:spcPts val="9812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Payroll calculation and optimization </a:t>
            </a:r>
          </a:p>
          <a:p>
            <a:pPr algn="l">
              <a:lnSpc>
                <a:spcPts val="8674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Deployment in Azure</a:t>
            </a:r>
          </a:p>
        </p:txBody>
      </p:sp>
      <p:sp>
        <p:nvSpPr>
          <p:cNvPr id="8" name="AutoShape 8"/>
          <p:cNvSpPr/>
          <p:nvPr/>
        </p:nvSpPr>
        <p:spPr>
          <a:xfrm>
            <a:off x="14479543" y="0"/>
            <a:ext cx="3808457" cy="10287000"/>
          </a:xfrm>
          <a:prstGeom prst="rect">
            <a:avLst/>
          </a:prstGeom>
          <a:solidFill>
            <a:srgbClr val="E8E8E8"/>
          </a:solidFill>
        </p:spPr>
      </p:sp>
      <p:grpSp>
        <p:nvGrpSpPr>
          <p:cNvPr id="9" name="Group 9"/>
          <p:cNvGrpSpPr/>
          <p:nvPr/>
        </p:nvGrpSpPr>
        <p:grpSpPr>
          <a:xfrm>
            <a:off x="13474293" y="4441224"/>
            <a:ext cx="2010500" cy="201050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474293" y="6661274"/>
            <a:ext cx="2010500" cy="201050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3474293" y="8882448"/>
            <a:ext cx="2010500" cy="201050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3023565" y="4600575"/>
            <a:ext cx="10114134" cy="4847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812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Users CRUD</a:t>
            </a:r>
          </a:p>
          <a:p>
            <a:pPr algn="r">
              <a:lnSpc>
                <a:spcPts val="9812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Attendance update with Excel sheets</a:t>
            </a:r>
          </a:p>
          <a:p>
            <a:pPr algn="r">
              <a:lnSpc>
                <a:spcPts val="9812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Authorization and authentication </a:t>
            </a:r>
          </a:p>
          <a:p>
            <a:pPr algn="r">
              <a:lnSpc>
                <a:spcPts val="9812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Holidays management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703008" y="4441224"/>
            <a:ext cx="2010500" cy="2010500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C49A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235184" y="904875"/>
            <a:ext cx="9496240" cy="71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VAIBHAV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818168" y="5322649"/>
            <a:ext cx="9496240" cy="71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924">
                <a:solidFill>
                  <a:srgbClr val="1C1D20"/>
                </a:solidFill>
                <a:latin typeface="Telegraf"/>
                <a:ea typeface="Telegraf"/>
                <a:cs typeface="Telegraf"/>
                <a:sym typeface="Telegraf"/>
              </a:rPr>
              <a:t>ANISH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267</Words>
  <Application>Microsoft Office PowerPoint</Application>
  <PresentationFormat>Custom</PresentationFormat>
  <Paragraphs>55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Telegraf Bold</vt:lpstr>
      <vt:lpstr>Arial</vt:lpstr>
      <vt:lpstr>Telegraf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SDP PPT</dc:title>
  <cp:lastModifiedBy>Anish Thakkar</cp:lastModifiedBy>
  <cp:revision>2</cp:revision>
  <dcterms:created xsi:type="dcterms:W3CDTF">2006-08-16T00:00:00Z</dcterms:created>
  <dcterms:modified xsi:type="dcterms:W3CDTF">2025-03-22T04:17:11Z</dcterms:modified>
  <dc:identifier>DAGiX9hBWi0</dc:identifier>
</cp:coreProperties>
</file>